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8" r:id="rId4"/>
    <p:sldId id="262" r:id="rId5"/>
    <p:sldId id="263" r:id="rId6"/>
    <p:sldId id="269" r:id="rId7"/>
    <p:sldId id="265" r:id="rId8"/>
    <p:sldId id="270" r:id="rId9"/>
    <p:sldId id="264" r:id="rId10"/>
    <p:sldId id="271" r:id="rId11"/>
    <p:sldId id="259" r:id="rId12"/>
    <p:sldId id="272" r:id="rId13"/>
    <p:sldId id="261" r:id="rId14"/>
    <p:sldId id="273" r:id="rId15"/>
    <p:sldId id="266" r:id="rId16"/>
    <p:sldId id="274" r:id="rId17"/>
    <p:sldId id="275" r:id="rId18"/>
    <p:sldId id="267" r:id="rId19"/>
    <p:sldId id="260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4" autoAdjust="0"/>
    <p:restoredTop sz="94660"/>
  </p:normalViewPr>
  <p:slideViewPr>
    <p:cSldViewPr>
      <p:cViewPr varScale="1">
        <p:scale>
          <a:sx n="74" d="100"/>
          <a:sy n="74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318C7-A8CF-4310-9A9F-AE559D04232A}" type="datetimeFigureOut">
              <a:rPr lang="fr-FR" smtClean="0"/>
              <a:t>28/05/2012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E3002-4D4F-48F4-9CA2-7F6634F965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420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14794-19C9-44D9-88B2-354630582D96}" type="datetimeFigureOut">
              <a:rPr lang="fr-FR" smtClean="0"/>
              <a:t>28/05/2012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8F927-A964-47B0-BF8D-D1DF8BCB09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566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8F927-A964-47B0-BF8D-D1DF8BCB092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48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E3051B-2F39-4379-908D-4BB2090BAC3C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44EB4-384B-457D-A63F-1AA829B73FF7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0C1C75-C981-4DF9-9C43-408B5AEB437E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B5511-B8BB-4DDE-B9BA-D893368E153A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48A022-A453-4AB9-8640-A525EE34BF68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48FE5-687D-4275-875C-78541298C4BC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36990A-6CD2-4F37-88BA-E900FC5640A5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02FA2-50A6-4DC9-868A-80F1E9372039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A1A6FD-BEF3-44FC-BB03-6AF4AFD69A7F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AB5DE-5DD5-4753-82D9-DC8A950A9765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DF708F-A226-4F19-BB8F-2937A72569F9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27293-4638-4570-9FED-0D8F1F7F8210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E8A81E-FA5F-4042-BC0E-7D6439B5D6C7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2AB964-DB7E-4872-99F4-9ED53028C801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34A361-2CAA-4D86-8C4D-0FD0E6EC24B2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6AFD3-8D12-490F-A9D6-ECA6FC40A346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A0ACB-B7C2-40C6-BF3C-F79BA4F6AE16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3C6A3-0E81-4B1A-A3BD-516D4D4D1ADF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1CDCD6-CE91-4EFF-93AF-25DF49235AC3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6FA2A-FF6E-4463-BF62-E387A53A3FBD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9AF736-8070-49BF-A948-6908011376D5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3247D-611D-416A-99EB-4D3D7CC12D9B}" type="slidenum">
              <a:rPr lang="fr-CA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EBBDE28-7B91-410C-A5A6-3EE61BD8D70F}" type="datetimeFigureOut">
              <a:rPr lang="fr-FR" smtClean="0"/>
              <a:pPr/>
              <a:t>28/05/2012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8AC43A2-5AA3-4984-BBCE-9E774AADB6F3}" type="slidenum">
              <a:rPr lang="fr-CA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123728" y="620688"/>
            <a:ext cx="6915116" cy="3528392"/>
          </a:xfrm>
        </p:spPr>
        <p:txBody>
          <a:bodyPr/>
          <a:lstStyle/>
          <a:p>
            <a:r>
              <a:rPr lang="fr-FR" sz="5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Trajectoires écopoétiques dans la littérature taïwanaise contemporaine</a:t>
            </a:r>
            <a:endParaRPr lang="fr-CA" sz="5000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4031432" y="4653136"/>
            <a:ext cx="5112568" cy="1728192"/>
          </a:xfrm>
        </p:spPr>
        <p:txBody>
          <a:bodyPr/>
          <a:lstStyle/>
          <a:p>
            <a:pPr algn="l"/>
            <a:r>
              <a:rPr lang="fr-CA" sz="3000" dirty="0" err="1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Gwennaël</a:t>
            </a:r>
            <a:r>
              <a:rPr lang="fr-CA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CA" sz="3000" dirty="0" err="1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Gaffric</a:t>
            </a:r>
            <a:r>
              <a:rPr lang="fr-CA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zh-TW" alt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Miriam Fixed" pitchFamily="49" charset="-79"/>
              </a:rPr>
              <a:t>關首奇</a:t>
            </a:r>
            <a:r>
              <a:rPr lang="fr-CA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  <a:endParaRPr lang="fr-CA" sz="1600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l"/>
            <a:r>
              <a:rPr lang="fr-CA" sz="16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Doctorant</a:t>
            </a:r>
          </a:p>
          <a:p>
            <a:pPr algn="l"/>
            <a:r>
              <a:rPr lang="fr-CA" sz="16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Institut d’Études Transtextuelles et Transculturelles, Université Jean Moulin Lyon 3</a:t>
            </a:r>
          </a:p>
          <a:p>
            <a:pPr algn="l"/>
            <a:r>
              <a:rPr lang="fr-CA" sz="16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Institut de Littérature Taïwanaise, Université Nationale de Taïwan (NTU)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r-CA" sz="40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Introduction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1453579"/>
          </a:xfrm>
        </p:spPr>
        <p:txBody>
          <a:bodyPr/>
          <a:lstStyle/>
          <a:p>
            <a:pPr marL="0" indent="0">
              <a:buNone/>
            </a:pPr>
            <a:r>
              <a:rPr lang="fr-FR" sz="25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Une </a:t>
            </a:r>
            <a:r>
              <a:rPr lang="fr-FR" sz="2500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 la littérature taïwanaise contemporaine</a:t>
            </a:r>
            <a:endParaRPr lang="fr-CA" sz="2500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46415"/>
            <a:ext cx="2838490" cy="366011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882098" y="5773479"/>
            <a:ext cx="4394421" cy="523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吳明益、吳晟主編，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>
                <a:solidFill>
                  <a:schemeClr val="bg1"/>
                </a:solidFill>
                <a:latin typeface="Georgia" pitchFamily="18" charset="0"/>
              </a:rPr>
              <a:t>溼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地．石化．島嶼想像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2011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148064" y="2852936"/>
            <a:ext cx="32403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>
                <a:solidFill>
                  <a:srgbClr val="265F00"/>
                </a:solidFill>
                <a:latin typeface="Georgia" pitchFamily="18" charset="0"/>
              </a:rPr>
              <a:t>Écologie ? </a:t>
            </a:r>
            <a:r>
              <a:rPr lang="fr-FR" sz="2200" dirty="0">
                <a:solidFill>
                  <a:srgbClr val="265F00"/>
                </a:solidFill>
                <a:latin typeface="Georgia" pitchFamily="18" charset="0"/>
              </a:rPr>
              <a:t>É</a:t>
            </a:r>
            <a:r>
              <a:rPr lang="fr-FR" sz="2200" dirty="0" smtClean="0">
                <a:solidFill>
                  <a:srgbClr val="265F00"/>
                </a:solidFill>
                <a:latin typeface="Georgia" pitchFamily="18" charset="0"/>
              </a:rPr>
              <a:t>copoétique ? </a:t>
            </a:r>
            <a:r>
              <a:rPr lang="fr-FR" sz="2200" dirty="0">
                <a:solidFill>
                  <a:srgbClr val="265F00"/>
                </a:solidFill>
                <a:latin typeface="Georgia" pitchFamily="18" charset="0"/>
              </a:rPr>
              <a:t>É</a:t>
            </a:r>
            <a:r>
              <a:rPr lang="fr-FR" sz="2200" dirty="0" smtClean="0">
                <a:solidFill>
                  <a:srgbClr val="265F00"/>
                </a:solidFill>
                <a:latin typeface="Georgia" pitchFamily="18" charset="0"/>
              </a:rPr>
              <a:t>cocritique ?</a:t>
            </a:r>
          </a:p>
          <a:p>
            <a:endParaRPr lang="fr-FR" sz="2200" dirty="0" smtClean="0">
              <a:solidFill>
                <a:srgbClr val="265F00"/>
              </a:solidFill>
              <a:latin typeface="Georgia" pitchFamily="18" charset="0"/>
            </a:endParaRPr>
          </a:p>
          <a:p>
            <a:endParaRPr lang="fr-FR" sz="2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2200" i="1" dirty="0" err="1">
                <a:solidFill>
                  <a:srgbClr val="265F00"/>
                </a:solidFill>
                <a:latin typeface="Georgia" pitchFamily="18" charset="0"/>
              </a:rPr>
              <a:t>s</a:t>
            </a:r>
            <a:r>
              <a:rPr lang="fr-FR" sz="2200" i="1" dirty="0" err="1" smtClean="0">
                <a:solidFill>
                  <a:srgbClr val="265F00"/>
                </a:solidFill>
                <a:latin typeface="Georgia" pitchFamily="18" charset="0"/>
              </a:rPr>
              <a:t>anwen</a:t>
            </a:r>
            <a:r>
              <a:rPr lang="fr-FR" sz="2200" dirty="0" smtClean="0">
                <a:solidFill>
                  <a:srgbClr val="265F00"/>
                </a:solidFill>
                <a:latin typeface="Georgia" pitchFamily="18" charset="0"/>
              </a:rPr>
              <a:t> (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</a:rPr>
              <a:t>散文</a:t>
            </a:r>
            <a:r>
              <a:rPr lang="fr-FR" sz="2200" dirty="0" smtClean="0">
                <a:solidFill>
                  <a:srgbClr val="265F00"/>
                </a:solidFill>
                <a:latin typeface="Georgia" pitchFamily="18" charset="0"/>
              </a:rPr>
              <a:t>)</a:t>
            </a:r>
          </a:p>
          <a:p>
            <a:endParaRPr lang="fr-FR" sz="2200" dirty="0">
              <a:solidFill>
                <a:srgbClr val="265F00"/>
              </a:solidFill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I) La « Nature », la ville</a:t>
            </a:r>
            <a:r>
              <a:rPr lang="fr-FR" sz="3500" i="1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et les hybrides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9044" y="1414957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Écologie et littérature à Taïwan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01122" y="5835229"/>
            <a:ext cx="3742914" cy="523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心岱，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大地反撲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1983</a:t>
            </a:r>
          </a:p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Georgia" pitchFamily="18" charset="0"/>
              </a:rPr>
              <a:t>Xin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Georgia" pitchFamily="18" charset="0"/>
              </a:rPr>
              <a:t>Dai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fr-FR" sz="1400" i="1" dirty="0" smtClean="0">
                <a:solidFill>
                  <a:schemeClr val="bg1"/>
                </a:solidFill>
                <a:latin typeface="Georgia" pitchFamily="18" charset="0"/>
              </a:rPr>
              <a:t>La terre contre-attaque</a:t>
            </a:r>
            <a:endParaRPr lang="fr-FR" sz="1400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2" y="3093754"/>
            <a:ext cx="3744416" cy="27644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38" y="3093754"/>
            <a:ext cx="4032448" cy="276440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545538" y="5858156"/>
            <a:ext cx="4032448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>
                <a:solidFill>
                  <a:schemeClr val="bg1"/>
                </a:solidFill>
                <a:latin typeface="Georgia" pitchFamily="18" charset="0"/>
              </a:rPr>
              <a:t>林口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發電廠 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(Centrale  électrique de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Linkou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)</a:t>
            </a:r>
            <a:endParaRPr lang="fr-FR" sz="14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92070" y="239838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fr-FR" sz="2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報導文學</a:t>
            </a:r>
            <a:r>
              <a:rPr lang="fr-FR" altLang="zh-TW" sz="2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(littérature de reportage)</a:t>
            </a:r>
            <a:endParaRPr lang="fr-FR" sz="2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0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I) La « Nature », la ville et les hybrides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13179" y="1556792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Les romantiques et la Nature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64904"/>
            <a:ext cx="3024336" cy="342775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469641" y="5038555"/>
            <a:ext cx="3024336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陳冠學，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田園之秋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1985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Georgia" pitchFamily="18" charset="0"/>
              </a:rPr>
              <a:t>Tarn</a:t>
            </a:r>
          </a:p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Georgia" pitchFamily="18" charset="0"/>
              </a:rPr>
              <a:t>Koarnhack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fr-FR" sz="1400" i="1" dirty="0" smtClean="0">
                <a:solidFill>
                  <a:schemeClr val="bg1"/>
                </a:solidFill>
                <a:latin typeface="Georgia" pitchFamily="18" charset="0"/>
              </a:rPr>
              <a:t>Automne bucolique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, 1985</a:t>
            </a:r>
            <a:endParaRPr lang="fr-FR" sz="14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631777" y="2228591"/>
            <a:ext cx="3096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徐仁修</a:t>
            </a:r>
            <a:r>
              <a:rPr lang="fr-FR" altLang="zh-TW" sz="20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(Hsu </a:t>
            </a:r>
            <a:r>
              <a:rPr lang="fr-FR" altLang="zh-TW" sz="2000" dirty="0" err="1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Jen-hsiu</a:t>
            </a:r>
            <a:r>
              <a:rPr lang="fr-FR" altLang="zh-TW" sz="20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)</a:t>
            </a:r>
          </a:p>
          <a:p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「</a:t>
            </a:r>
            <a:r>
              <a:rPr lang="zh-TW" altLang="fr-FR" sz="25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復活荒野」</a:t>
            </a:r>
            <a:endParaRPr lang="fr-FR" altLang="zh-TW" sz="25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  <a:p>
            <a:endParaRPr lang="fr-FR" altLang="zh-TW" sz="25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區</a:t>
            </a:r>
            <a:r>
              <a:rPr lang="zh-TW" altLang="fr-FR" sz="25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紀</a:t>
            </a:r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復</a:t>
            </a:r>
            <a:r>
              <a:rPr lang="fr-FR" sz="20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(Chu Ji-</a:t>
            </a:r>
            <a:r>
              <a:rPr lang="fr-FR" sz="2000" dirty="0" err="1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fu</a:t>
            </a:r>
            <a:r>
              <a:rPr lang="fr-FR" sz="20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)</a:t>
            </a:r>
          </a:p>
          <a:p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「</a:t>
            </a:r>
            <a:r>
              <a:rPr lang="zh-TW" altLang="fr-FR" sz="25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回歸自然</a:t>
            </a:r>
            <a:r>
              <a:rPr lang="zh-TW" altLang="fr-FR" sz="25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500" dirty="0" smtClean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346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179512" y="125760"/>
            <a:ext cx="8964488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I) La « Nature », la ville et les hybrides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92550" y="1268760"/>
            <a:ext cx="74888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solidFill>
                  <a:srgbClr val="265F00"/>
                </a:solidFill>
                <a:latin typeface="Georgia" pitchFamily="18" charset="0"/>
              </a:rPr>
              <a:t>Dénaturer la Nature : du </a:t>
            </a:r>
            <a:r>
              <a:rPr lang="fr-FR" sz="2500" i="1" dirty="0" smtClean="0">
                <a:solidFill>
                  <a:srgbClr val="265F00"/>
                </a:solidFill>
                <a:latin typeface="Georgia" pitchFamily="18" charset="0"/>
              </a:rPr>
              <a:t>nature writing </a:t>
            </a:r>
            <a:r>
              <a:rPr lang="fr-FR" sz="2500" dirty="0" smtClean="0">
                <a:solidFill>
                  <a:srgbClr val="265F00"/>
                </a:solidFill>
                <a:latin typeface="Georgia" pitchFamily="18" charset="0"/>
              </a:rPr>
              <a:t>à l’écopoétique</a:t>
            </a:r>
            <a:endParaRPr lang="fr-FR" sz="2500" dirty="0">
              <a:solidFill>
                <a:srgbClr val="265F00"/>
              </a:solidFill>
              <a:latin typeface="Georgia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624" y="2164074"/>
            <a:ext cx="2604612" cy="360009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930655" y="5738109"/>
            <a:ext cx="2623581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劉克襄，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野狗之丘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2007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Liu Ke-hsiang, </a:t>
            </a:r>
            <a:r>
              <a:rPr lang="fr-FR" sz="1400" i="1" dirty="0" smtClean="0">
                <a:solidFill>
                  <a:schemeClr val="bg1"/>
                </a:solidFill>
                <a:latin typeface="Georgia" pitchFamily="18" charset="0"/>
              </a:rPr>
              <a:t>La colline des chiens errants</a:t>
            </a:r>
            <a:endParaRPr lang="fr-FR" sz="1400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6" y="2164074"/>
            <a:ext cx="2488149" cy="357859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536472" y="5742669"/>
            <a:ext cx="2812205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>
                <a:solidFill>
                  <a:schemeClr val="bg1"/>
                </a:solidFill>
                <a:latin typeface="Georgia" pitchFamily="18" charset="0"/>
              </a:rPr>
              <a:t>王家祥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倒風內海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1997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Wang Chia-</a:t>
            </a:r>
            <a:r>
              <a:rPr lang="fr-FR" sz="1400" dirty="0" err="1" smtClean="0">
                <a:solidFill>
                  <a:schemeClr val="bg1"/>
                </a:solidFill>
                <a:latin typeface="Georgia" pitchFamily="18" charset="0"/>
              </a:rPr>
              <a:t>hsiang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fr-FR" sz="1400" i="1" dirty="0" smtClean="0">
                <a:solidFill>
                  <a:schemeClr val="bg1"/>
                </a:solidFill>
                <a:latin typeface="Georgia" pitchFamily="18" charset="0"/>
              </a:rPr>
              <a:t>La Mer intérieur de </a:t>
            </a:r>
            <a:r>
              <a:rPr lang="fr-FR" sz="1400" i="1" dirty="0" err="1" smtClean="0">
                <a:solidFill>
                  <a:schemeClr val="bg1"/>
                </a:solidFill>
                <a:latin typeface="Georgia" pitchFamily="18" charset="0"/>
              </a:rPr>
              <a:t>Daofeng</a:t>
            </a:r>
            <a:endParaRPr lang="fr-FR" sz="1400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24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I) La « Nature », la ville et les hybrides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5534" y="2852936"/>
            <a:ext cx="8457047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「自然觀察的目的，並不止是在認識各種野花野草、欣賞大自然之美，或者在暢談保育的理念而已。還有很多人和自然間互動的關係，必須透過旅行經驗，找到更有意義的銜接點。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劉克襄，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偷窺自然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20-21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95535" y="4821832"/>
            <a:ext cx="8457047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「野狗算不算一個城市文明的一份子，還是過時的廢棄物？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劉克襄，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野狗之丘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72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187624" y="1916832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自然寫作／自然書寫</a:t>
            </a:r>
            <a:r>
              <a:rPr lang="fr-FR" altLang="zh-TW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(</a:t>
            </a:r>
            <a:r>
              <a:rPr lang="fr-FR" sz="3000" i="1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nature writing</a:t>
            </a:r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28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95617" y="1351801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latin typeface="Georgia" pitchFamily="18" charset="0"/>
              </a:rPr>
              <a:t>Colonialisme écologique ?</a:t>
            </a:r>
            <a:endParaRPr lang="fr-FR" sz="30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10545" y="5448593"/>
            <a:ext cx="2457704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Walis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Nokan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(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瓦歷斯．諾乾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)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番人之眼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1999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Walis </a:t>
            </a:r>
            <a:r>
              <a:rPr lang="fr-FR" sz="1400" dirty="0" err="1" smtClean="0">
                <a:solidFill>
                  <a:schemeClr val="bg1"/>
                </a:solidFill>
                <a:latin typeface="Georgia" pitchFamily="18" charset="0"/>
              </a:rPr>
              <a:t>Nokan</a:t>
            </a:r>
            <a:r>
              <a:rPr lang="fr-FR" sz="1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fr-FR" sz="1400" i="1" dirty="0" smtClean="0">
                <a:solidFill>
                  <a:schemeClr val="bg1"/>
                </a:solidFill>
                <a:latin typeface="Georgia" pitchFamily="18" charset="0"/>
              </a:rPr>
              <a:t>L’œil du sauvage</a:t>
            </a:r>
            <a:endParaRPr lang="fr-FR" sz="1400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61349" y="5452079"/>
            <a:ext cx="4573718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八仙山林場 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(Pat Sien </a:t>
            </a:r>
            <a:r>
              <a:rPr lang="fr-FR" altLang="zh-TW" sz="1400" dirty="0">
                <a:solidFill>
                  <a:schemeClr val="bg1"/>
                </a:solidFill>
                <a:latin typeface="Georgia" pitchFamily="18" charset="0"/>
              </a:rPr>
              <a:t>S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an Forest Park)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　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1915</a:t>
            </a:r>
            <a:endParaRPr lang="fr-FR" sz="14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32856"/>
            <a:ext cx="2457705" cy="331573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351" y="2151259"/>
            <a:ext cx="4573716" cy="331573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3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98450" y="1916832"/>
            <a:ext cx="8457047" cy="1785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[…] 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則台灣原住民長期以來即是核廢料 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(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蘭嶼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) 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、罪犯流放地點 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(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蘭嶼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)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、國家公園設置地點 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(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玉山、太魯閣、雪霸國家公園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) 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、資本觀光的開發地域，是結合著毒物、罪犯、資本化、資源國有化的綜合體，是不折不扣的「環境種族主義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」的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結果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。」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Walis </a:t>
            </a:r>
            <a:r>
              <a:rPr lang="fr-FR" altLang="zh-TW" sz="2200" dirty="0" err="1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Nokan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從台灣原住民文學反思生態文化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4149080"/>
            <a:ext cx="8457047" cy="2123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我知道我們即將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消失／身分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消失在變色龍戶籍法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下／但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我們並非真的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死去／我們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的靈魂將與哀傷嚎的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土地／一同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注目、徘徊、並且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安慰／承受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災難的花草樹木、大地的毛髮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。／我們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是在控訴嗎？並沒有啊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！／只是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安靜的等待你們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消失／我們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與你們都將死去，不是嗎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？／這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是大自然給人類最公平的恩典。</a:t>
            </a: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Walis </a:t>
            </a:r>
            <a:r>
              <a:rPr lang="fr-FR" altLang="zh-TW" sz="2200" dirty="0" err="1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Nokan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台灣 □ 住民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119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762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23527" y="1052735"/>
            <a:ext cx="85290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« aborigène » et justice environnementale</a:t>
            </a:r>
            <a:endParaRPr lang="fr-FR" sz="25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53752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68" y="1916144"/>
            <a:ext cx="2547157" cy="344351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067" y="2236091"/>
            <a:ext cx="4283968" cy="344351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757294" y="5359660"/>
            <a:ext cx="2486777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Syaman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Rapongan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(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夏曼．藍波安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)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冷海情深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1997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Syaman Rapongan, 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Mer froide et sentiments profond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247341" y="5648380"/>
            <a:ext cx="4283968" cy="523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Île des Orchidées, 201</a:t>
            </a:r>
            <a:r>
              <a:rPr lang="fr-FR" altLang="zh-TW" sz="1400" dirty="0">
                <a:solidFill>
                  <a:schemeClr val="bg1"/>
                </a:solidFill>
                <a:latin typeface="Georgia" pitchFamily="18" charset="0"/>
              </a:rPr>
              <a:t>1. (http://sinanmavivo.blogspot.com/)</a:t>
            </a:r>
            <a:endParaRPr lang="fr-FR" altLang="zh-TW" sz="14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74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53752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1719" y="1700808"/>
            <a:ext cx="8457047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眼前的大海是我的黑板、我的教材、我的摯友。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Syaman Rapongan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海洋朝聖者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冷海情深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119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29607" y="2780928"/>
            <a:ext cx="8457047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fr-FR" altLang="zh-TW" sz="2200" dirty="0" smtClean="0">
                <a:latin typeface="Georgia" pitchFamily="18" charset="0"/>
                <a:ea typeface="標楷體" pitchFamily="65" charset="-120"/>
              </a:rPr>
              <a:t> 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父親說：</a:t>
            </a:r>
            <a:r>
              <a:rPr lang="fr-FR" altLang="zh-TW" sz="2200" dirty="0" smtClean="0">
                <a:latin typeface="Georgia" pitchFamily="18" charset="0"/>
                <a:ea typeface="標楷體" pitchFamily="65" charset="-120"/>
              </a:rPr>
              <a:t>『[...] 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樹就像人一樣有靈魂，凡有靈魂這就是有生命的，尊敬樹是我們這些住在小島上的人應有的習俗。</a:t>
            </a:r>
            <a:r>
              <a:rPr lang="fr-FR" altLang="zh-TW" sz="2200" dirty="0" smtClean="0">
                <a:latin typeface="Georgia" pitchFamily="18" charset="0"/>
                <a:ea typeface="標楷體" pitchFamily="65" charset="-120"/>
              </a:rPr>
              <a:t>』 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Syaman Rapongan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樹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靈與耆老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海浪的記憶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225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6845" y="4149080"/>
            <a:ext cx="8457047" cy="2123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[…] 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從台灣生態而言，過去百年以來，非原住民居住與活動的自然環境大都已經破壞殆盡，而唯有原住民傳統部落領域內的生態體系得以被完整地保留下來，這些生態體系自然成為台灣保有生物多樣性最後保證。」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err="1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Husluma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 </a:t>
            </a:r>
            <a:r>
              <a:rPr lang="fr-FR" altLang="zh-TW" sz="2200" dirty="0" err="1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Vava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 (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霍斯陸曼．伐伐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)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塑造玉山精靈的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圖騰－代序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鯨面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11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4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631" y="260648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93674" y="1422257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Vers une éco-cosmopolitique ?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718" y="2213590"/>
            <a:ext cx="2232248" cy="322458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389718" y="5438177"/>
            <a:ext cx="2267766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Syaman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Rapongan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老海人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2009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Syaman Rapongan,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Le vieil homme de la mer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66" y="2213590"/>
            <a:ext cx="5124290" cy="3228423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657485" y="5438177"/>
            <a:ext cx="5079728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Manifestation anti-nucléaire à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Muckaty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(Australie)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(http</a:t>
            </a:r>
            <a:r>
              <a:rPr lang="fr-FR" altLang="zh-TW" sz="1400" dirty="0">
                <a:solidFill>
                  <a:schemeClr val="bg1"/>
                </a:solidFill>
                <a:latin typeface="Georgia" pitchFamily="18" charset="0"/>
              </a:rPr>
              <a:t>://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www.acfonline.org.au/news-media/opinions/muckaty-dumps-advances-reconcilation)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631" y="260648"/>
            <a:ext cx="9144000" cy="1143000"/>
          </a:xfrm>
        </p:spPr>
        <p:txBody>
          <a:bodyPr/>
          <a:lstStyle/>
          <a:p>
            <a:pPr algn="l"/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II) </a:t>
            </a:r>
            <a:r>
              <a:rPr lang="fr-FR" sz="33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Littérature et </a:t>
            </a:r>
            <a:r>
              <a:rPr lang="fr-FR" sz="33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justice environnementale</a:t>
            </a:r>
            <a:endParaRPr lang="fr-CA" sz="33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93674" y="1422257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Vers une éco-cosmopolitique ?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1441" y="2492896"/>
            <a:ext cx="8457047" cy="1785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我的民族如同其他世界各地曾經被西方世界殖民的部族一樣，面對全球化、現代化的困擾，轉型中許多數不清的在萌芽，在迅逝等等，從作家的視野來說，這些就是我的文學場域。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Syaman Rapongan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自序－游牧的身體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航海家的臉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11-12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91443" y="4797152"/>
            <a:ext cx="8457047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「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世界文明的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未來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　正在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寧靜的滋長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Walis </a:t>
            </a:r>
            <a:r>
              <a:rPr lang="fr-FR" altLang="zh-TW" sz="2200" dirty="0" err="1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Nokan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垃圾桶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當世界留下二行詩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130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368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95736" y="1229280"/>
            <a:ext cx="74888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Qui est Wu Ming-yi ?</a:t>
            </a:r>
            <a:endParaRPr lang="fr-FR" sz="25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76" y="1988840"/>
            <a:ext cx="4752527" cy="3512434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861383" y="5501274"/>
            <a:ext cx="4780236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 (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), 2011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88840"/>
            <a:ext cx="2493828" cy="351243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382120" y="5487713"/>
            <a:ext cx="2493827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睡眠的航線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2007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, Les Lignes de navigation du sommeil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02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05579" y="1412776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Qui est Wu Ming-yi ?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08793" y="2420888"/>
            <a:ext cx="8457047" cy="31393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只是因為我們的身體就是一座生態系，我們的島嶼就是一座生態系，不是只有當地人會吃到毒蚵，也不是只有當地人才會吸到飄散的空氣，而海終有一天會將她無法消化的物事，重現在我們的餐桌上。我們得想辦法，捏熄那個始終在島民瞳孔中，熊熊燃燒的恐懼。</a:t>
            </a:r>
          </a:p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因為，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人類越理解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我們所居住的地球是一個複雜的運作體系，就越證明此刻是一個沒有旁觀者的時代。</a:t>
            </a:r>
          </a:p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沒有旁觀者的時代。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吳明益，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〈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沒有旁觀者的時代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〉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，吳明益、吳晟主編，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濕地．到石化．島嶼的想像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6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124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90696" y="1401183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Esthétique et éthique de l’interconnexion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416776" y="5395609"/>
            <a:ext cx="2326578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>
                <a:solidFill>
                  <a:schemeClr val="bg1"/>
                </a:solidFill>
                <a:latin typeface="Georgia" pitchFamily="18" charset="0"/>
              </a:rPr>
              <a:t>蝶道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2003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Ming-yi,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Le Dao du papillon</a:t>
            </a:r>
            <a:endParaRPr lang="fr-FR" altLang="zh-TW" sz="14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939" y="2132856"/>
            <a:ext cx="2326578" cy="324036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924538" y="5373216"/>
            <a:ext cx="2492238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迷蝶誌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2000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Ming-yi, 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Annales de  papillons égarés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44" y="2132856"/>
            <a:ext cx="2471247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1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9824" y="2348880"/>
            <a:ext cx="8457047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臺灣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是這個島嶼上所有的生物與生境的混合詞，一個不斷變動的名詞。臺灣每天都在死亡一點，誕生一點，然後變得更加臺灣。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吳明益，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蝶道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239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523" y="4631070"/>
            <a:ext cx="8457047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「我的步行是為了了解海岸、公路的歷史、自然與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現狀 </a:t>
            </a:r>
            <a:r>
              <a:rPr lang="fr-FR" altLang="zh-TW" sz="2200" dirty="0" smtClean="0">
                <a:latin typeface="Georgia" pitchFamily="18" charset="0"/>
                <a:ea typeface="標楷體" pitchFamily="65" charset="-120"/>
              </a:rPr>
              <a:t>[...]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只要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海灘還在，步行就永遠有接續的可能性。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吳明益，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家離水邊那麼近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183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696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8296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96645" y="1412776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Les « communs » : du Lieu au Tout-Monde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21934" y="2330959"/>
            <a:ext cx="8457047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「瓦憂瓦憂島民以為世界是一個島。。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吳明益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複眼人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18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21935" y="3645024"/>
            <a:ext cx="8457047" cy="1785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「那時莎拉還以為挪威人的海就只有挪威海，而挪威海是上天給挪威人的恩賜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latin typeface="Georgia" pitchFamily="18" charset="0"/>
                <a:ea typeface="標楷體" pitchFamily="65" charset="-120"/>
              </a:rPr>
              <a:t>[...]『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我們的挪威海。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莎拉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海還記得地理老師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講這句話的神情，不過她父親阿蒙森叫所有的海都是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我們的海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：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我們的印度洋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我們的大西洋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『</a:t>
            </a:r>
            <a:r>
              <a:rPr lang="zh-TW" altLang="fr-FR" sz="2200" dirty="0">
                <a:latin typeface="Georgia" pitchFamily="18" charset="0"/>
                <a:ea typeface="標楷體" pitchFamily="65" charset="-120"/>
              </a:rPr>
              <a:t>我們的太平洋</a:t>
            </a:r>
            <a:r>
              <a:rPr lang="fr-FR" altLang="zh-TW" sz="2200" dirty="0">
                <a:latin typeface="Georgia" pitchFamily="18" charset="0"/>
                <a:ea typeface="標楷體" pitchFamily="65" charset="-120"/>
              </a:rPr>
              <a:t>』</a:t>
            </a:r>
            <a:r>
              <a:rPr lang="zh-TW" altLang="fr-FR" sz="2200" dirty="0" smtClean="0">
                <a:latin typeface="Georgia" pitchFamily="18" charset="0"/>
                <a:ea typeface="標楷體" pitchFamily="65" charset="-120"/>
              </a:rPr>
              <a:t>。」</a:t>
            </a:r>
            <a:endParaRPr lang="fr-FR" altLang="zh-TW" sz="2200" dirty="0" smtClean="0">
              <a:latin typeface="Georgia" pitchFamily="18" charset="0"/>
              <a:ea typeface="標楷體" pitchFamily="65" charset="-120"/>
            </a:endParaRPr>
          </a:p>
          <a:p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吳明益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《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複眼人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》</a:t>
            </a:r>
            <a:r>
              <a:rPr lang="zh-TW" altLang="fr-FR" sz="2200" dirty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，</a:t>
            </a:r>
            <a:r>
              <a:rPr lang="zh-TW" altLang="fr-FR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頁</a:t>
            </a:r>
            <a:r>
              <a:rPr lang="fr-FR" altLang="zh-TW" sz="2200" dirty="0" smtClean="0">
                <a:solidFill>
                  <a:srgbClr val="265F00"/>
                </a:solidFill>
                <a:latin typeface="Georgia" pitchFamily="18" charset="0"/>
                <a:ea typeface="標楷體" pitchFamily="65" charset="-120"/>
              </a:rPr>
              <a:t>277</a:t>
            </a:r>
            <a:endParaRPr lang="fr-FR" sz="2200" dirty="0">
              <a:solidFill>
                <a:srgbClr val="265F00"/>
              </a:solidFill>
              <a:latin typeface="Georgia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603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82960"/>
          </a:xfrm>
        </p:spPr>
        <p:txBody>
          <a:bodyPr/>
          <a:lstStyle/>
          <a:p>
            <a:pPr algn="l"/>
            <a:r>
              <a:rPr lang="fr-FR" sz="3500" cap="small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III) </a:t>
            </a:r>
            <a:r>
              <a:rPr lang="fr-FR" sz="3500" cap="small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Lecture écocritique des œuvres de Wu Ming-yi</a:t>
            </a:r>
            <a:endParaRPr lang="fr-CA" sz="3500" cap="small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05946" y="1472981"/>
            <a:ext cx="7488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Les « communs » : du Lieu au Tout-Monde</a:t>
            </a:r>
            <a:endParaRPr lang="fr-FR" sz="3000" dirty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91" y="2204864"/>
            <a:ext cx="2520280" cy="35049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1" y="2204863"/>
            <a:ext cx="4924625" cy="350494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259630" y="5714437"/>
            <a:ext cx="2520280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複眼人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2011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Ming-yi,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L’Homme aux yeux à facettes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779910" y="5709923"/>
            <a:ext cx="4924625" cy="7386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Trash Vortex (Plaque de déchets du Pacifique)</a:t>
            </a:r>
          </a:p>
          <a:p>
            <a:pPr algn="ctr"/>
            <a:r>
              <a:rPr lang="fr-FR" altLang="zh-TW" sz="1400" dirty="0">
                <a:solidFill>
                  <a:schemeClr val="bg1"/>
                </a:solidFill>
                <a:latin typeface="Georgia" pitchFamily="18" charset="0"/>
              </a:rPr>
              <a:t>(http://www.greenpeace.org/international/en/campaigns/oceans/pollution/trash-vortex/)</a:t>
            </a:r>
            <a:endParaRPr lang="fr-FR" altLang="zh-TW" sz="14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899592" y="548680"/>
            <a:ext cx="7704856" cy="1008112"/>
          </a:xfrm>
        </p:spPr>
        <p:txBody>
          <a:bodyPr/>
          <a:lstStyle/>
          <a:p>
            <a:pPr marL="0" indent="0">
              <a:buNone/>
            </a:pPr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L’écopoétique, une poétique </a:t>
            </a:r>
            <a:r>
              <a:rPr lang="fr-FR" sz="3000" dirty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de la </a:t>
            </a:r>
            <a:r>
              <a:rPr lang="fr-FR" sz="3000" dirty="0" smtClean="0">
                <a:solidFill>
                  <a:srgbClr val="265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Relation ?</a:t>
            </a:r>
            <a:endParaRPr lang="fr-CA" sz="3000" dirty="0" smtClean="0">
              <a:solidFill>
                <a:srgbClr val="265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31" y="1772816"/>
            <a:ext cx="2293411" cy="3472924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629818" y="5255224"/>
            <a:ext cx="2281934" cy="11695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Walis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Nokan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當世界留下二行詩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2012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Walis </a:t>
            </a:r>
            <a:r>
              <a:rPr lang="fr-FR" altLang="zh-TW" sz="1400" dirty="0" err="1" smtClean="0">
                <a:solidFill>
                  <a:schemeClr val="bg1"/>
                </a:solidFill>
                <a:latin typeface="Georgia" pitchFamily="18" charset="0"/>
              </a:rPr>
              <a:t>Nokan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,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Quand  il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ne restera plus dans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le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monde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que des distiques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11" y="1772816"/>
            <a:ext cx="2451615" cy="348240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180916" y="5255224"/>
            <a:ext cx="2451615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吳明益，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《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家離水邊那麼近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》</a:t>
            </a:r>
            <a:r>
              <a:rPr lang="zh-TW" altLang="fr-FR" sz="1400" dirty="0" smtClean="0">
                <a:solidFill>
                  <a:schemeClr val="bg1"/>
                </a:solidFill>
                <a:latin typeface="Georgia" pitchFamily="18" charset="0"/>
              </a:rPr>
              <a:t>，</a:t>
            </a:r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2007</a:t>
            </a:r>
          </a:p>
          <a:p>
            <a:pPr algn="ctr"/>
            <a:r>
              <a:rPr lang="fr-FR" altLang="zh-TW" sz="1400" dirty="0" smtClean="0">
                <a:solidFill>
                  <a:schemeClr val="bg1"/>
                </a:solidFill>
                <a:latin typeface="Georgia" pitchFamily="18" charset="0"/>
              </a:rPr>
              <a:t>Wu Ming-yi, </a:t>
            </a:r>
            <a:r>
              <a:rPr lang="fr-FR" altLang="zh-TW" sz="1400" i="1" dirty="0" smtClean="0">
                <a:solidFill>
                  <a:schemeClr val="bg1"/>
                </a:solidFill>
                <a:latin typeface="Georgia" pitchFamily="18" charset="0"/>
              </a:rPr>
              <a:t>Tant d’eau si près de la maison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-4401" y="641289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Gwennaël</a:t>
            </a:r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 </a:t>
            </a:r>
            <a:r>
              <a:rPr lang="fr-FR" sz="1200" dirty="0" err="1" smtClean="0">
                <a:solidFill>
                  <a:srgbClr val="265F00"/>
                </a:solidFill>
                <a:latin typeface="Georgia" pitchFamily="18" charset="0"/>
              </a:rPr>
              <a:t>Gaffric</a:t>
            </a:r>
            <a:endParaRPr lang="fr-FR" sz="1200" dirty="0" smtClean="0">
              <a:solidFill>
                <a:srgbClr val="265F00"/>
              </a:solidFill>
              <a:latin typeface="Georgia" pitchFamily="18" charset="0"/>
            </a:endParaRPr>
          </a:p>
          <a:p>
            <a:r>
              <a:rPr lang="fr-FR" sz="1200" dirty="0" smtClean="0">
                <a:solidFill>
                  <a:srgbClr val="265F00"/>
                </a:solidFill>
                <a:latin typeface="Georgia" pitchFamily="18" charset="0"/>
              </a:rPr>
              <a:t>Trajectoires écopoétiques dans la littérature taïwanaise</a:t>
            </a:r>
            <a:endParaRPr lang="fr-FR" sz="1200" dirty="0">
              <a:solidFill>
                <a:srgbClr val="265F00"/>
              </a:solidFill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911752" y="0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Georgia" pitchFamily="18" charset="0"/>
              </a:rPr>
              <a:t>CEFC Taipei 28 mai 2012</a:t>
            </a:r>
            <a:endParaRPr lang="fr-FR" sz="1400" dirty="0"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131</Template>
  <TotalTime>671</TotalTime>
  <Words>1686</Words>
  <Application>Microsoft Office PowerPoint</Application>
  <PresentationFormat>Affichage à l'écran (4:3)</PresentationFormat>
  <Paragraphs>170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131</vt:lpstr>
      <vt:lpstr>Trajectoires écopoétiques dans la littérature taïwanaise contemporaine</vt:lpstr>
      <vt:lpstr>Introduction</vt:lpstr>
      <vt:lpstr>I) La « Nature », la ville et les hybrides</vt:lpstr>
      <vt:lpstr>I) La « Nature », la ville et les hybrides</vt:lpstr>
      <vt:lpstr>I) La « Nature », la ville et les hybrides</vt:lpstr>
      <vt:lpstr>I) La « Nature », la ville et les hybrides</vt:lpstr>
      <vt:lpstr>II) Littérature et justice environnementale</vt:lpstr>
      <vt:lpstr>II) Littérature et justice environnementale</vt:lpstr>
      <vt:lpstr>II) Littérature et justice environnementale</vt:lpstr>
      <vt:lpstr>II) Littérature et justice environnementale</vt:lpstr>
      <vt:lpstr>II) Littérature et justice environnementale</vt:lpstr>
      <vt:lpstr>II) Littérature et justice environnementale</vt:lpstr>
      <vt:lpstr>III) Lecture écocritique des œuvres de Wu Ming-yi</vt:lpstr>
      <vt:lpstr>III) Lecture écocritique des œuvres de Wu Ming-yi</vt:lpstr>
      <vt:lpstr>III) Lecture écocritique des œuvres de Wu Ming-yi</vt:lpstr>
      <vt:lpstr>III) Lecture écocritique des œuvres de Wu Ming-yi</vt:lpstr>
      <vt:lpstr>III) Lecture écocritique des œuvres de Wu Ming-yi</vt:lpstr>
      <vt:lpstr>III) Lecture écocritique des œuvres de Wu Ming-yi</vt:lpstr>
      <vt:lpstr>Présentation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Gwennael</dc:creator>
  <cp:lastModifiedBy>GwennG</cp:lastModifiedBy>
  <cp:revision>394</cp:revision>
  <dcterms:created xsi:type="dcterms:W3CDTF">2011-06-28T08:56:22Z</dcterms:created>
  <dcterms:modified xsi:type="dcterms:W3CDTF">2012-05-28T04:55:34Z</dcterms:modified>
</cp:coreProperties>
</file>